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348" r:id="rId3"/>
    <p:sldId id="257" r:id="rId4"/>
    <p:sldId id="344" r:id="rId5"/>
    <p:sldId id="346" r:id="rId6"/>
    <p:sldId id="345" r:id="rId7"/>
    <p:sldId id="263" r:id="rId8"/>
    <p:sldId id="304" r:id="rId9"/>
    <p:sldId id="343" r:id="rId10"/>
    <p:sldId id="305" r:id="rId11"/>
    <p:sldId id="327" r:id="rId12"/>
    <p:sldId id="307" r:id="rId13"/>
    <p:sldId id="308" r:id="rId14"/>
    <p:sldId id="309" r:id="rId15"/>
    <p:sldId id="310" r:id="rId16"/>
    <p:sldId id="311" r:id="rId17"/>
    <p:sldId id="347" r:id="rId18"/>
    <p:sldId id="329" r:id="rId19"/>
    <p:sldId id="328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30" r:id="rId32"/>
    <p:sldId id="331" r:id="rId33"/>
    <p:sldId id="332" r:id="rId34"/>
    <p:sldId id="333" r:id="rId35"/>
    <p:sldId id="334" r:id="rId36"/>
    <p:sldId id="342" r:id="rId37"/>
    <p:sldId id="264" r:id="rId38"/>
    <p:sldId id="262" r:id="rId39"/>
    <p:sldId id="261" r:id="rId40"/>
    <p:sldId id="271" r:id="rId41"/>
    <p:sldId id="275" r:id="rId42"/>
    <p:sldId id="278" r:id="rId43"/>
    <p:sldId id="277" r:id="rId44"/>
    <p:sldId id="281" r:id="rId45"/>
    <p:sldId id="282" r:id="rId46"/>
    <p:sldId id="286" r:id="rId47"/>
    <p:sldId id="280" r:id="rId48"/>
    <p:sldId id="284" r:id="rId49"/>
    <p:sldId id="285" r:id="rId50"/>
    <p:sldId id="283" r:id="rId51"/>
    <p:sldId id="288" r:id="rId52"/>
    <p:sldId id="287" r:id="rId53"/>
    <p:sldId id="270" r:id="rId54"/>
    <p:sldId id="265" r:id="rId55"/>
    <p:sldId id="266" r:id="rId56"/>
    <p:sldId id="267" r:id="rId57"/>
    <p:sldId id="269" r:id="rId58"/>
    <p:sldId id="276" r:id="rId59"/>
    <p:sldId id="289" r:id="rId60"/>
    <p:sldId id="268" r:id="rId61"/>
    <p:sldId id="272" r:id="rId62"/>
    <p:sldId id="273" r:id="rId63"/>
    <p:sldId id="274" r:id="rId64"/>
    <p:sldId id="290" r:id="rId65"/>
    <p:sldId id="339" r:id="rId66"/>
    <p:sldId id="291" r:id="rId67"/>
    <p:sldId id="292" r:id="rId68"/>
    <p:sldId id="293" r:id="rId69"/>
    <p:sldId id="294" r:id="rId70"/>
    <p:sldId id="295" r:id="rId71"/>
    <p:sldId id="296" r:id="rId72"/>
    <p:sldId id="297" r:id="rId73"/>
    <p:sldId id="298" r:id="rId74"/>
    <p:sldId id="299" r:id="rId75"/>
    <p:sldId id="300" r:id="rId76"/>
    <p:sldId id="301" r:id="rId77"/>
    <p:sldId id="259" r:id="rId78"/>
    <p:sldId id="302" r:id="rId79"/>
    <p:sldId id="303" r:id="rId80"/>
    <p:sldId id="341" r:id="rId81"/>
    <p:sldId id="260" r:id="rId82"/>
    <p:sldId id="336" r:id="rId83"/>
    <p:sldId id="335" r:id="rId84"/>
    <p:sldId id="337" r:id="rId85"/>
    <p:sldId id="338" r:id="rId8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09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0299A-494D-A145-9D58-A232F600C303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FD10B-C689-024A-8B27-C7B6335B0C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4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56115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2000" dirty="0">
              <a:latin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1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>
              <a:ea typeface="ＭＳ Ｐゴシック" pitchFamily="34" charset="-128"/>
            </a:endParaRPr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EE26F56-49E9-4FBB-85CC-F4AE5DC91435}" type="slidenum">
              <a:rPr lang="es-CL" smtClean="0">
                <a:solidFill>
                  <a:prstClr val="black"/>
                </a:solidFill>
                <a:latin typeface="Calibri" pitchFamily="34" charset="0"/>
              </a:rPr>
              <a:pPr eaLnBrk="1" hangingPunct="1"/>
              <a:t>13</a:t>
            </a:fld>
            <a:endParaRPr lang="es-CL" smtClean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795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CL" smtClean="0">
                <a:ea typeface="ＭＳ Ｐゴシック" pitchFamily="34" charset="-128"/>
              </a:rPr>
              <a:t>Total Apariciones Kmovil verano 2012: 30</a:t>
            </a:r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33FDB63-C550-48AF-9674-6227D043D731}" type="slidenum">
              <a:rPr lang="es-CL" smtClean="0">
                <a:solidFill>
                  <a:prstClr val="black"/>
                </a:solidFill>
                <a:latin typeface="Calibri" pitchFamily="34" charset="0"/>
              </a:rPr>
              <a:pPr eaLnBrk="1" hangingPunct="1"/>
              <a:t>15</a:t>
            </a:fld>
            <a:endParaRPr lang="es-CL" smtClean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6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129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019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538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466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374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84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88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9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6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99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6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10676-5880-F648-AAF6-9C687D2F4C35}" type="datetimeFigureOut">
              <a:rPr lang="es-ES" smtClean="0"/>
              <a:t>16/04/2018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29957-FF43-BF4E-B74B-A035DFDC67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79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Vicente.fernandez@uai.c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smtClean="0"/>
              <a:t>Postulación a Fondos para Emprender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Vicente Fernández</a:t>
            </a:r>
          </a:p>
          <a:p>
            <a:r>
              <a:rPr lang="es-ES" dirty="0" smtClean="0"/>
              <a:t>CIET UAI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6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Vicente\Desktop\Imagenes\KMOVIL(logoALTA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2"/>
            <a:ext cx="2769623" cy="1496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logo ua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4" r="4226" b="29576"/>
          <a:stretch/>
        </p:blipFill>
        <p:spPr bwMode="auto">
          <a:xfrm>
            <a:off x="2728359" y="3858017"/>
            <a:ext cx="3284135" cy="13653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La imagen puede contener: text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17" y="1628802"/>
            <a:ext cx="1706528" cy="17244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80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Vicente\Desktop\Imagenes\KMOVIL(logoALTA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2"/>
            <a:ext cx="2769623" cy="1496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logo ua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4" r="4226" b="29576"/>
          <a:stretch/>
        </p:blipFill>
        <p:spPr bwMode="auto">
          <a:xfrm>
            <a:off x="2728359" y="3858017"/>
            <a:ext cx="3284135" cy="13653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La imagen puede contener: text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17" y="1628802"/>
            <a:ext cx="1706528" cy="17244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217" y="1628800"/>
            <a:ext cx="1550501" cy="19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0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 smtClean="0"/>
              <a:t>¿QUÉ ES?</a:t>
            </a:r>
            <a:endParaRPr lang="es-CL" b="1" dirty="0"/>
          </a:p>
        </p:txBody>
      </p:sp>
      <p:pic>
        <p:nvPicPr>
          <p:cNvPr id="4" name="Picture 2" descr="C:\Users\Vicente\Desktop\Imagenes\KMOVIL(logoALTA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071" y="6053617"/>
            <a:ext cx="1188197" cy="7804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Vicente\Desktop\Imagenes\Foto_Kmovil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13" y="1668161"/>
            <a:ext cx="5159243" cy="38967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0" descr="C:\Users\Sebastian M\Pictures\2012\KMovil\31(baja)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r="3326"/>
          <a:stretch>
            <a:fillRect/>
          </a:stretch>
        </p:blipFill>
        <p:spPr bwMode="auto">
          <a:xfrm>
            <a:off x="1143000" y="0"/>
            <a:ext cx="6858000" cy="631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Llamada ovalada"/>
          <p:cNvSpPr/>
          <p:nvPr/>
        </p:nvSpPr>
        <p:spPr bwMode="auto">
          <a:xfrm>
            <a:off x="1277651" y="53978"/>
            <a:ext cx="3005653" cy="2060575"/>
          </a:xfrm>
          <a:prstGeom prst="wedgeEllipseCallout">
            <a:avLst>
              <a:gd name="adj1" fmla="val 23229"/>
              <a:gd name="adj2" fmla="val 5867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>
              <a:defRPr/>
            </a:pPr>
            <a:endParaRPr lang="es-CL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173" name="Picture 2" descr="C:\Users\Sebastian M\Documents\K-Movil\Manada\IsologotipoKMOVIL\KMOVIL(logoALTA)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91" y="309563"/>
            <a:ext cx="2213731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5" name="10 Grupo"/>
          <p:cNvGrpSpPr>
            <a:grpSpLocks/>
          </p:cNvGrpSpPr>
          <p:nvPr/>
        </p:nvGrpSpPr>
        <p:grpSpPr bwMode="auto">
          <a:xfrm>
            <a:off x="1143000" y="4797425"/>
            <a:ext cx="6858000" cy="1512888"/>
            <a:chOff x="0" y="2060575"/>
            <a:chExt cx="9540875" cy="1439863"/>
          </a:xfrm>
        </p:grpSpPr>
        <p:sp>
          <p:nvSpPr>
            <p:cNvPr id="5127" name="Rectangle 7"/>
            <p:cNvSpPr>
              <a:spLocks noChangeArrowheads="1"/>
            </p:cNvSpPr>
            <p:nvPr/>
          </p:nvSpPr>
          <p:spPr bwMode="auto">
            <a:xfrm>
              <a:off x="1128713" y="2062163"/>
              <a:ext cx="8412162" cy="1438275"/>
            </a:xfrm>
            <a:prstGeom prst="rect">
              <a:avLst/>
            </a:prstGeom>
            <a:solidFill>
              <a:schemeClr val="accent1">
                <a:alpha val="7097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/>
              <a:endParaRPr lang="es-CO">
                <a:solidFill>
                  <a:prstClr val="black"/>
                </a:solidFill>
              </a:endParaRPr>
            </a:p>
          </p:txBody>
        </p:sp>
        <p:sp>
          <p:nvSpPr>
            <p:cNvPr id="5128" name="Rectangle 8"/>
            <p:cNvSpPr>
              <a:spLocks noChangeArrowheads="1"/>
            </p:cNvSpPr>
            <p:nvPr/>
          </p:nvSpPr>
          <p:spPr bwMode="auto">
            <a:xfrm>
              <a:off x="0" y="2062163"/>
              <a:ext cx="374650" cy="1438275"/>
            </a:xfrm>
            <a:prstGeom prst="rect">
              <a:avLst/>
            </a:prstGeom>
            <a:solidFill>
              <a:schemeClr val="tx2">
                <a:alpha val="74901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/>
              <a:endParaRPr lang="es-CO">
                <a:solidFill>
                  <a:prstClr val="black"/>
                </a:solidFill>
              </a:endParaRPr>
            </a:p>
          </p:txBody>
        </p:sp>
        <p:sp>
          <p:nvSpPr>
            <p:cNvPr id="5129" name="2 CuadroTexto"/>
            <p:cNvSpPr txBox="1">
              <a:spLocks noChangeArrowheads="1"/>
            </p:cNvSpPr>
            <p:nvPr/>
          </p:nvSpPr>
          <p:spPr bwMode="auto">
            <a:xfrm>
              <a:off x="1617750" y="2403293"/>
              <a:ext cx="7660687" cy="527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r" defTabSz="457200" eaLnBrk="1" hangingPunct="1"/>
              <a:r>
                <a:rPr lang="es-CL" sz="3000" b="1" dirty="0">
                  <a:solidFill>
                    <a:prstClr val="white"/>
                  </a:solidFill>
                  <a:latin typeface="Calibri" pitchFamily="34" charset="0"/>
                </a:rPr>
                <a:t>Servicio pionero a nivel mundial</a:t>
              </a:r>
            </a:p>
          </p:txBody>
        </p:sp>
        <p:sp>
          <p:nvSpPr>
            <p:cNvPr id="5130" name="Rectangle 13"/>
            <p:cNvSpPr>
              <a:spLocks noChangeArrowheads="1"/>
            </p:cNvSpPr>
            <p:nvPr/>
          </p:nvSpPr>
          <p:spPr bwMode="auto">
            <a:xfrm>
              <a:off x="412750" y="2060575"/>
              <a:ext cx="676275" cy="1438275"/>
            </a:xfrm>
            <a:prstGeom prst="rect">
              <a:avLst/>
            </a:prstGeom>
            <a:solidFill>
              <a:schemeClr val="folHlink">
                <a:alpha val="74901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/>
              <a:endParaRPr lang="es-CO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2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HISTORIA</a:t>
            </a:r>
            <a:endParaRPr lang="es-CL" b="1" dirty="0"/>
          </a:p>
        </p:txBody>
      </p:sp>
      <p:grpSp>
        <p:nvGrpSpPr>
          <p:cNvPr id="3" name="2 Grupo"/>
          <p:cNvGrpSpPr/>
          <p:nvPr/>
        </p:nvGrpSpPr>
        <p:grpSpPr>
          <a:xfrm>
            <a:off x="1162174" y="1340768"/>
            <a:ext cx="2011733" cy="2728112"/>
            <a:chOff x="107504" y="1772816"/>
            <a:chExt cx="3230234" cy="330744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772816"/>
              <a:ext cx="3230234" cy="3284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7 CuadroTexto"/>
            <p:cNvSpPr txBox="1"/>
            <p:nvPr/>
          </p:nvSpPr>
          <p:spPr>
            <a:xfrm>
              <a:off x="131169" y="4688468"/>
              <a:ext cx="967046" cy="39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s-CL" sz="1500" b="1" dirty="0">
                  <a:solidFill>
                    <a:prstClr val="white"/>
                  </a:solidFill>
                </a:rPr>
                <a:t>2009</a:t>
              </a:r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1159321" y="4050355"/>
            <a:ext cx="6866153" cy="2794000"/>
            <a:chOff x="21760" y="4050355"/>
            <a:chExt cx="8702013" cy="2794000"/>
          </a:xfrm>
        </p:grpSpPr>
        <p:pic>
          <p:nvPicPr>
            <p:cNvPr id="5" name="4 Image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60" y="4050355"/>
              <a:ext cx="8648700" cy="2794000"/>
            </a:xfrm>
            <a:prstGeom prst="rect">
              <a:avLst/>
            </a:prstGeom>
          </p:spPr>
        </p:pic>
        <p:sp>
          <p:nvSpPr>
            <p:cNvPr id="10" name="9 Rectángulo"/>
            <p:cNvSpPr/>
            <p:nvPr/>
          </p:nvSpPr>
          <p:spPr>
            <a:xfrm>
              <a:off x="7995478" y="4149080"/>
              <a:ext cx="72829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s-CL" sz="1500" b="1" dirty="0">
                  <a:solidFill>
                    <a:prstClr val="white"/>
                  </a:solidFill>
                </a:rPr>
                <a:t>2011</a:t>
              </a:r>
            </a:p>
          </p:txBody>
        </p:sp>
      </p:grpSp>
      <p:pic>
        <p:nvPicPr>
          <p:cNvPr id="13" name="12 Imagen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236" y="1340767"/>
            <a:ext cx="4773625" cy="2709589"/>
          </a:xfrm>
          <a:prstGeom prst="rect">
            <a:avLst/>
          </a:prstGeom>
        </p:spPr>
      </p:pic>
      <p:sp>
        <p:nvSpPr>
          <p:cNvPr id="14" name="13 Rectángulo"/>
          <p:cNvSpPr/>
          <p:nvPr/>
        </p:nvSpPr>
        <p:spPr>
          <a:xfrm>
            <a:off x="7450828" y="3616036"/>
            <a:ext cx="5746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s-CL" sz="1500" b="1" dirty="0">
                <a:solidFill>
                  <a:prstClr val="black"/>
                </a:solidFill>
              </a:rPr>
              <a:t>2012</a:t>
            </a:r>
          </a:p>
        </p:txBody>
      </p:sp>
      <p:grpSp>
        <p:nvGrpSpPr>
          <p:cNvPr id="7" name="Agrupar 6"/>
          <p:cNvGrpSpPr/>
          <p:nvPr/>
        </p:nvGrpSpPr>
        <p:grpSpPr>
          <a:xfrm>
            <a:off x="2303748" y="1700808"/>
            <a:ext cx="4611348" cy="4536504"/>
            <a:chOff x="1619672" y="1772816"/>
            <a:chExt cx="6148464" cy="4536504"/>
          </a:xfrm>
        </p:grpSpPr>
        <p:pic>
          <p:nvPicPr>
            <p:cNvPr id="12" name="Picture 11" descr="C:\Users\Sebastian\Desktop\DSC_0897.jpg"/>
            <p:cNvPicPr/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" r="9656" b="5347"/>
            <a:stretch>
              <a:fillRect/>
            </a:stretch>
          </p:blipFill>
          <p:spPr bwMode="auto">
            <a:xfrm>
              <a:off x="1619672" y="1772816"/>
              <a:ext cx="6104900" cy="4536504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4" name="CuadroTexto 3"/>
            <p:cNvSpPr txBox="1"/>
            <p:nvPr/>
          </p:nvSpPr>
          <p:spPr>
            <a:xfrm>
              <a:off x="6419475" y="2060848"/>
              <a:ext cx="134866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s-ES" sz="1500" dirty="0" err="1">
                  <a:solidFill>
                    <a:prstClr val="white"/>
                  </a:solidFill>
                </a:rPr>
                <a:t>Stgo</a:t>
              </a:r>
              <a:r>
                <a:rPr lang="es-ES" sz="1500" dirty="0">
                  <a:solidFill>
                    <a:prstClr val="white"/>
                  </a:solidFill>
                </a:rPr>
                <a:t>. 2012</a:t>
              </a:r>
            </a:p>
          </p:txBody>
        </p:sp>
      </p:grpSp>
      <p:grpSp>
        <p:nvGrpSpPr>
          <p:cNvPr id="19" name="Agrupar 18"/>
          <p:cNvGrpSpPr/>
          <p:nvPr/>
        </p:nvGrpSpPr>
        <p:grpSpPr>
          <a:xfrm>
            <a:off x="1142132" y="0"/>
            <a:ext cx="6858000" cy="6858000"/>
            <a:chOff x="-4861048" y="404664"/>
            <a:chExt cx="9144000" cy="6858000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861048" y="404664"/>
              <a:ext cx="9144000" cy="6858000"/>
            </a:xfrm>
            <a:prstGeom prst="rect">
              <a:avLst/>
            </a:prstGeom>
          </p:spPr>
        </p:pic>
        <p:sp>
          <p:nvSpPr>
            <p:cNvPr id="18" name="7 CuadroTexto"/>
            <p:cNvSpPr txBox="1"/>
            <p:nvPr/>
          </p:nvSpPr>
          <p:spPr>
            <a:xfrm>
              <a:off x="-4763311" y="6848708"/>
              <a:ext cx="8030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s-CL" sz="1500" b="1" dirty="0">
                  <a:solidFill>
                    <a:prstClr val="white"/>
                  </a:solidFill>
                </a:rPr>
                <a:t>2013</a:t>
              </a:r>
            </a:p>
          </p:txBody>
        </p:sp>
      </p:grpSp>
      <p:pic>
        <p:nvPicPr>
          <p:cNvPr id="20" name="Imagen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grpSp>
        <p:nvGrpSpPr>
          <p:cNvPr id="9" name="Agrupar 8"/>
          <p:cNvGrpSpPr/>
          <p:nvPr/>
        </p:nvGrpSpPr>
        <p:grpSpPr>
          <a:xfrm>
            <a:off x="1061610" y="-27384"/>
            <a:ext cx="7182798" cy="6885384"/>
            <a:chOff x="8964488" y="1484784"/>
            <a:chExt cx="9177199" cy="5616624"/>
          </a:xfrm>
        </p:grpSpPr>
        <p:pic>
          <p:nvPicPr>
            <p:cNvPr id="15" name="Imagen 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24"/>
            <a:stretch>
              <a:fillRect/>
            </a:stretch>
          </p:blipFill>
          <p:spPr bwMode="auto">
            <a:xfrm>
              <a:off x="8964488" y="1484784"/>
              <a:ext cx="9177199" cy="5616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7 CuadroTexto"/>
            <p:cNvSpPr txBox="1"/>
            <p:nvPr/>
          </p:nvSpPr>
          <p:spPr>
            <a:xfrm>
              <a:off x="9036496" y="1556792"/>
              <a:ext cx="803012" cy="263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s-CL" sz="1500" b="1" dirty="0">
                  <a:solidFill>
                    <a:prstClr val="white"/>
                  </a:solidFill>
                </a:rPr>
                <a:t>2014</a:t>
              </a:r>
            </a:p>
          </p:txBody>
        </p:sp>
      </p:grpSp>
      <p:grpSp>
        <p:nvGrpSpPr>
          <p:cNvPr id="24" name="Agrupar 23"/>
          <p:cNvGrpSpPr/>
          <p:nvPr/>
        </p:nvGrpSpPr>
        <p:grpSpPr>
          <a:xfrm>
            <a:off x="1162050" y="0"/>
            <a:ext cx="6802694" cy="6858000"/>
            <a:chOff x="25400" y="0"/>
            <a:chExt cx="9070258" cy="6858000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400" y="0"/>
              <a:ext cx="9070258" cy="6858000"/>
            </a:xfrm>
            <a:prstGeom prst="rect">
              <a:avLst/>
            </a:prstGeom>
          </p:spPr>
        </p:pic>
        <p:sp>
          <p:nvSpPr>
            <p:cNvPr id="22" name="7 CuadroTexto"/>
            <p:cNvSpPr txBox="1"/>
            <p:nvPr/>
          </p:nvSpPr>
          <p:spPr>
            <a:xfrm>
              <a:off x="4427984" y="1844824"/>
              <a:ext cx="838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s-CL" sz="1500" b="1" dirty="0">
                  <a:solidFill>
                    <a:srgbClr val="000000"/>
                  </a:solidFill>
                </a:rPr>
                <a:t>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8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18" descr="C:\Users\Sebastian M\Documents\K-Movil\Manada\IsologotipoKMOVIL\KMOVIL(logoBAJA)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00" y="298370"/>
            <a:ext cx="1972959" cy="85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0" name="13 Grupo"/>
          <p:cNvGrpSpPr>
            <a:grpSpLocks/>
          </p:cNvGrpSpPr>
          <p:nvPr/>
        </p:nvGrpSpPr>
        <p:grpSpPr bwMode="auto">
          <a:xfrm>
            <a:off x="1143002" y="0"/>
            <a:ext cx="6690259" cy="6858000"/>
            <a:chOff x="-1" y="0"/>
            <a:chExt cx="9306942" cy="6858000"/>
          </a:xfrm>
        </p:grpSpPr>
        <p:sp>
          <p:nvSpPr>
            <p:cNvPr id="9262" name="Rectangle 21"/>
            <p:cNvSpPr>
              <a:spLocks noChangeArrowheads="1"/>
            </p:cNvSpPr>
            <p:nvPr/>
          </p:nvSpPr>
          <p:spPr bwMode="auto">
            <a:xfrm>
              <a:off x="161925" y="1268760"/>
              <a:ext cx="9145016" cy="504056"/>
            </a:xfrm>
            <a:prstGeom prst="rect">
              <a:avLst/>
            </a:prstGeom>
            <a:solidFill>
              <a:schemeClr val="folHlink">
                <a:alpha val="76077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/>
              <a:endParaRPr lang="es-CO">
                <a:solidFill>
                  <a:prstClr val="black"/>
                </a:solidFill>
              </a:endParaRPr>
            </a:p>
          </p:txBody>
        </p:sp>
        <p:sp>
          <p:nvSpPr>
            <p:cNvPr id="9263" name="2 CuadroTexto"/>
            <p:cNvSpPr txBox="1">
              <a:spLocks noChangeArrowheads="1"/>
            </p:cNvSpPr>
            <p:nvPr/>
          </p:nvSpPr>
          <p:spPr bwMode="auto">
            <a:xfrm>
              <a:off x="7578749" y="1310853"/>
              <a:ext cx="166340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r" defTabSz="457200" eaLnBrk="1" hangingPunct="1"/>
              <a:r>
                <a:rPr lang="es-CL" sz="2400" b="1" dirty="0">
                  <a:solidFill>
                    <a:prstClr val="white"/>
                  </a:solidFill>
                  <a:latin typeface="Calibri" pitchFamily="34" charset="0"/>
                </a:rPr>
                <a:t>KMóvil</a:t>
              </a:r>
            </a:p>
          </p:txBody>
        </p:sp>
        <p:sp>
          <p:nvSpPr>
            <p:cNvPr id="9264" name="Rectangle 19"/>
            <p:cNvSpPr>
              <a:spLocks noChangeArrowheads="1"/>
            </p:cNvSpPr>
            <p:nvPr/>
          </p:nvSpPr>
          <p:spPr bwMode="auto">
            <a:xfrm>
              <a:off x="-1" y="0"/>
              <a:ext cx="737989" cy="6858000"/>
            </a:xfrm>
            <a:prstGeom prst="rect">
              <a:avLst/>
            </a:prstGeom>
            <a:solidFill>
              <a:schemeClr val="accent1">
                <a:alpha val="78822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/>
              <a:endParaRPr lang="es-CO">
                <a:solidFill>
                  <a:prstClr val="black"/>
                </a:solidFill>
              </a:endParaRPr>
            </a:p>
          </p:txBody>
        </p:sp>
      </p:grpSp>
      <p:sp>
        <p:nvSpPr>
          <p:cNvPr id="9221" name="Rectangle 11"/>
          <p:cNvSpPr>
            <a:spLocks noChangeArrowheads="1"/>
          </p:cNvSpPr>
          <p:nvPr/>
        </p:nvSpPr>
        <p:spPr bwMode="auto">
          <a:xfrm>
            <a:off x="1777451" y="366435"/>
            <a:ext cx="4243745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defTabSz="457200" eaLnBrk="0" hangingPunct="0">
              <a:lnSpc>
                <a:spcPct val="150000"/>
              </a:lnSpc>
            </a:pPr>
            <a:r>
              <a:rPr lang="es-ES_tradnl" b="1" dirty="0">
                <a:solidFill>
                  <a:prstClr val="black"/>
                </a:solidFill>
                <a:latin typeface="Cambria" pitchFamily="18" charset="0"/>
                <a:cs typeface="Times New Roman" pitchFamily="18" charset="0"/>
              </a:rPr>
              <a:t>Ruido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748" y="2422030"/>
            <a:ext cx="5712444" cy="444301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676" y="2790895"/>
            <a:ext cx="4805772" cy="40671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676" y="1988842"/>
            <a:ext cx="4427730" cy="42473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/>
          <a:srcRect b="3898"/>
          <a:stretch/>
        </p:blipFill>
        <p:spPr>
          <a:xfrm>
            <a:off x="1972264" y="2492896"/>
            <a:ext cx="6036272" cy="417883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8"/>
          <a:srcRect l="2797" t="3620" b="11450"/>
          <a:stretch/>
        </p:blipFill>
        <p:spPr>
          <a:xfrm>
            <a:off x="1871701" y="1772816"/>
            <a:ext cx="5610842" cy="475252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688" y="1844826"/>
            <a:ext cx="5886654" cy="490554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0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7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63" y="1691135"/>
            <a:ext cx="5657058" cy="37078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  <p:pic>
        <p:nvPicPr>
          <p:cNvPr id="4098" name="Picture 2" descr="Resultado de imagen para fracasos dibuj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58" y="2348562"/>
            <a:ext cx="1743075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Vicente\Desktop\Imagenes\KMOVIL(logoALTA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2"/>
            <a:ext cx="2769623" cy="1496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logo ua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4" r="4226" b="29576"/>
          <a:stretch/>
        </p:blipFill>
        <p:spPr bwMode="auto">
          <a:xfrm>
            <a:off x="2728359" y="3858017"/>
            <a:ext cx="3284135" cy="13653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La imagen puede contener: text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17" y="1628802"/>
            <a:ext cx="1706528" cy="17244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217" y="1628800"/>
            <a:ext cx="1550501" cy="19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Vicente\Desktop\Imagenes\KMOVIL(logoALTA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2"/>
            <a:ext cx="2769623" cy="1496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logo ua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4" r="4226" b="29576"/>
          <a:stretch/>
        </p:blipFill>
        <p:spPr bwMode="auto">
          <a:xfrm>
            <a:off x="2728359" y="3858017"/>
            <a:ext cx="3284135" cy="13653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La imagen puede contener: text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17" y="1628802"/>
            <a:ext cx="1706528" cy="17244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217" y="1628800"/>
            <a:ext cx="1550501" cy="19174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115" y="1781200"/>
            <a:ext cx="1550501" cy="19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0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>
                <a:sym typeface="Wingdings" panose="05000000000000000000" pitchFamily="2" charset="2"/>
              </a:rPr>
              <a:t>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5708"/>
          </a:xfrm>
        </p:spPr>
        <p:txBody>
          <a:bodyPr/>
          <a:lstStyle/>
          <a:p>
            <a:r>
              <a:rPr lang="es-CL" dirty="0" smtClean="0"/>
              <a:t>Créditos para la realización de este PPT: Imagine </a:t>
            </a:r>
            <a:r>
              <a:rPr lang="es-CL" dirty="0" err="1" smtClean="0"/>
              <a:t>Lab</a:t>
            </a:r>
            <a:r>
              <a:rPr lang="es-CL" dirty="0" smtClean="0"/>
              <a:t>, ASECH, </a:t>
            </a:r>
            <a:r>
              <a:rPr lang="es-CL" dirty="0" err="1" smtClean="0"/>
              <a:t>Corfo</a:t>
            </a:r>
            <a:r>
              <a:rPr lang="es-CL" dirty="0" smtClean="0"/>
              <a:t> y Josefa Villarroel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1026" name="Picture 2" descr="Resultado de imagen para empren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995" y="3205909"/>
            <a:ext cx="4546010" cy="302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378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6" descr="La imagen puede contener: text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127" y="1167271"/>
            <a:ext cx="4377846" cy="42639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6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Documents and Settings\Administrador\Mis documentos\MRA\Dropbox\CANAS\Grafica\Fotos para Web\4-pac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143000" y="5724474"/>
            <a:ext cx="6858000" cy="823776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CL">
              <a:solidFill>
                <a:prstClr val="white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405722" y="5874752"/>
            <a:ext cx="3088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/>
            <a:r>
              <a:rPr lang="es-ES_tradnl" sz="1400" dirty="0">
                <a:solidFill>
                  <a:prstClr val="white"/>
                </a:solidFill>
                <a:latin typeface="Museo 300" panose="02000000000000000000" pitchFamily="2" charset="0"/>
              </a:rPr>
              <a:t>Cápsulas de Café</a:t>
            </a:r>
          </a:p>
          <a:p>
            <a:pPr algn="r" defTabSz="457200"/>
            <a:r>
              <a:rPr lang="es-ES_tradnl" sz="1400" dirty="0">
                <a:solidFill>
                  <a:prstClr val="white"/>
                </a:solidFill>
                <a:latin typeface="Museo 700" panose="02000000000000000000" pitchFamily="2" charset="0"/>
              </a:rPr>
              <a:t>compatibles</a:t>
            </a:r>
            <a:r>
              <a:rPr lang="es-ES_tradnl" sz="1400" dirty="0">
                <a:solidFill>
                  <a:prstClr val="white"/>
                </a:solidFill>
                <a:latin typeface="Museo 300" panose="02000000000000000000" pitchFamily="2" charset="0"/>
              </a:rPr>
              <a:t> con Sistema </a:t>
            </a:r>
            <a:r>
              <a:rPr lang="es-ES_tradnl" sz="1400" dirty="0" err="1">
                <a:solidFill>
                  <a:prstClr val="white"/>
                </a:solidFill>
                <a:latin typeface="Museo 300" panose="02000000000000000000" pitchFamily="2" charset="0"/>
              </a:rPr>
              <a:t>Nespresso</a:t>
            </a:r>
            <a:endParaRPr lang="es-CL" sz="1400" dirty="0">
              <a:solidFill>
                <a:prstClr val="white"/>
              </a:solidFill>
              <a:latin typeface="Museo 300" panose="02000000000000000000" pitchFamily="2" charset="0"/>
            </a:endParaRPr>
          </a:p>
        </p:txBody>
      </p:sp>
      <p:pic>
        <p:nvPicPr>
          <p:cNvPr id="17" name="Imagen 4" descr="Logo-Negr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1009" y="105546"/>
            <a:ext cx="1378346" cy="1431916"/>
          </a:xfrm>
          <a:prstGeom prst="rect">
            <a:avLst/>
          </a:prstGeom>
        </p:spPr>
      </p:pic>
      <p:sp>
        <p:nvSpPr>
          <p:cNvPr id="19" name="18 CuadroTexto"/>
          <p:cNvSpPr txBox="1"/>
          <p:nvPr/>
        </p:nvSpPr>
        <p:spPr>
          <a:xfrm>
            <a:off x="1283386" y="5874752"/>
            <a:ext cx="282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_tradnl" sz="2000" dirty="0">
                <a:solidFill>
                  <a:prstClr val="white"/>
                </a:solidFill>
                <a:latin typeface="Museo 700" panose="02000000000000000000" pitchFamily="2" charset="0"/>
              </a:rPr>
              <a:t>Producto Café </a:t>
            </a:r>
            <a:r>
              <a:rPr lang="es-ES_tradnl" sz="2000" dirty="0" smtClean="0">
                <a:solidFill>
                  <a:prstClr val="white"/>
                </a:solidFill>
                <a:latin typeface="Museo 300" panose="02000000000000000000" pitchFamily="2" charset="0"/>
              </a:rPr>
              <a:t>Señor K</a:t>
            </a:r>
            <a:endParaRPr lang="es-CL" sz="2000" dirty="0">
              <a:solidFill>
                <a:prstClr val="white"/>
              </a:solidFill>
              <a:latin typeface="Museo 3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3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1196754"/>
            <a:ext cx="6146874" cy="456571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3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36" y="-21684"/>
            <a:ext cx="6761543" cy="676154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7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6-08-12 a la(s) 19.00.45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8210"/>
          <a:stretch/>
        </p:blipFill>
        <p:spPr>
          <a:xfrm>
            <a:off x="1143000" y="1019194"/>
            <a:ext cx="6858000" cy="47980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7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8" name="Imagen 7" descr="Captura de pantalla 2016-11-06 a la(s) 23.57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5" t="12006" r="35821" b="21613"/>
          <a:stretch/>
        </p:blipFill>
        <p:spPr>
          <a:xfrm>
            <a:off x="1139816" y="15467"/>
            <a:ext cx="6788165" cy="684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2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71" y="0"/>
            <a:ext cx="1324741" cy="31401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12" y="0"/>
            <a:ext cx="1324741" cy="31401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53" y="0"/>
            <a:ext cx="1324741" cy="31401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293" y="0"/>
            <a:ext cx="1324741" cy="31401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1034" y="0"/>
            <a:ext cx="1324741" cy="3140126"/>
          </a:xfrm>
          <a:prstGeom prst="rect">
            <a:avLst/>
          </a:prstGeom>
        </p:spPr>
      </p:pic>
      <p:pic>
        <p:nvPicPr>
          <p:cNvPr id="9" name="Imagen 8" descr="Captura de pantalla 2016-06-01 a la(s) 20.52.5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6" t="22412" r="26694" b="34064"/>
          <a:stretch/>
        </p:blipFill>
        <p:spPr>
          <a:xfrm>
            <a:off x="2448325" y="3188642"/>
            <a:ext cx="4514180" cy="35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6-06-03 a la(s) 20.03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68" t="24881" r="13576" b="38386"/>
          <a:stretch/>
        </p:blipFill>
        <p:spPr>
          <a:xfrm>
            <a:off x="3608706" y="17642"/>
            <a:ext cx="1860440" cy="3300831"/>
          </a:xfrm>
          <a:prstGeom prst="rect">
            <a:avLst/>
          </a:prstGeom>
        </p:spPr>
      </p:pic>
      <p:pic>
        <p:nvPicPr>
          <p:cNvPr id="5" name="Imagen 4" descr="Captura de pantalla 2016-06-03 a la(s) 20.05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4" t="34450" r="38462" b="28817"/>
          <a:stretch/>
        </p:blipFill>
        <p:spPr>
          <a:xfrm>
            <a:off x="5469147" y="17643"/>
            <a:ext cx="2531854" cy="3293057"/>
          </a:xfrm>
          <a:prstGeom prst="rect">
            <a:avLst/>
          </a:prstGeom>
        </p:spPr>
      </p:pic>
      <p:pic>
        <p:nvPicPr>
          <p:cNvPr id="6" name="Imagen 5" descr="Captura de pantalla 2016-06-03 a la(s) 20.06.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0" t="45563" r="13769" b="17396"/>
          <a:stretch/>
        </p:blipFill>
        <p:spPr>
          <a:xfrm>
            <a:off x="1143000" y="579"/>
            <a:ext cx="2426016" cy="3317895"/>
          </a:xfrm>
          <a:prstGeom prst="rect">
            <a:avLst/>
          </a:prstGeom>
        </p:spPr>
      </p:pic>
      <p:pic>
        <p:nvPicPr>
          <p:cNvPr id="7" name="Imagen 6" descr="Captura de pantalla 2016-06-03 a la(s) 20.08.43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3" t="21486" r="27273" b="10296"/>
          <a:stretch/>
        </p:blipFill>
        <p:spPr>
          <a:xfrm>
            <a:off x="1962872" y="3444611"/>
            <a:ext cx="2434659" cy="3400333"/>
          </a:xfrm>
          <a:prstGeom prst="rect">
            <a:avLst/>
          </a:prstGeom>
        </p:spPr>
      </p:pic>
      <p:pic>
        <p:nvPicPr>
          <p:cNvPr id="8" name="Imagen 7" descr="Captura de pantalla 2016-06-03 a la(s) 20.13.21.pn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1" t="27042" r="33253" b="17395"/>
          <a:stretch/>
        </p:blipFill>
        <p:spPr>
          <a:xfrm>
            <a:off x="4397532" y="3310698"/>
            <a:ext cx="2915518" cy="35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2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7-05-15 a la(s) 16.55.58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1" t="16888" r="18560" b="11503"/>
          <a:stretch/>
        </p:blipFill>
        <p:spPr>
          <a:xfrm>
            <a:off x="1143000" y="2"/>
            <a:ext cx="4280004" cy="4092457"/>
          </a:xfrm>
          <a:prstGeom prst="rect">
            <a:avLst/>
          </a:prstGeom>
        </p:spPr>
      </p:pic>
      <p:pic>
        <p:nvPicPr>
          <p:cNvPr id="5" name="Imagen 4" descr="Captura de pantalla 2017-05-15 a la(s) 16.57.41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8" t="17162" r="15988" b="9308"/>
          <a:stretch/>
        </p:blipFill>
        <p:spPr>
          <a:xfrm>
            <a:off x="4734019" y="3284984"/>
            <a:ext cx="3266982" cy="356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o hay texto alternativo automático disponible.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47" y="474508"/>
            <a:ext cx="6478272" cy="57627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¿Por qué están acá?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 smtClean="0"/>
              <a:t>1. ¿Conseguir </a:t>
            </a:r>
            <a:r>
              <a:rPr lang="es-ES" b="1" dirty="0" smtClean="0"/>
              <a:t>financiamiento</a:t>
            </a:r>
            <a:r>
              <a:rPr lang="es-ES" dirty="0" smtClean="0"/>
              <a:t>? 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rgbClr val="FF0000"/>
                </a:solidFill>
              </a:rPr>
              <a:t>CORTO PLAZO</a:t>
            </a:r>
          </a:p>
          <a:p>
            <a:pPr marL="0" indent="0" algn="just">
              <a:buNone/>
            </a:pPr>
            <a:r>
              <a:rPr lang="es-ES" dirty="0" smtClean="0"/>
              <a:t>2. ¿Recibir </a:t>
            </a:r>
            <a:r>
              <a:rPr lang="es-ES" b="1" dirty="0" smtClean="0"/>
              <a:t>guía/apoyo</a:t>
            </a:r>
            <a:r>
              <a:rPr lang="es-ES" dirty="0" smtClean="0"/>
              <a:t> para el desarrollo de un proyecto? (validación idea-modelo de negocio)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rgbClr val="FF0000"/>
                </a:solidFill>
              </a:rPr>
              <a:t>MEDIANO PLAZO (¿?)</a:t>
            </a:r>
            <a:endParaRPr lang="es-ES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s-ES" dirty="0" smtClean="0"/>
              <a:t>3. ¿Adquirir </a:t>
            </a:r>
            <a:r>
              <a:rPr lang="es-ES" b="1" dirty="0" smtClean="0"/>
              <a:t>formación complementaria</a:t>
            </a:r>
            <a:r>
              <a:rPr lang="es-ES" dirty="0" smtClean="0"/>
              <a:t>?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rgbClr val="FF0000"/>
                </a:solidFill>
              </a:rPr>
              <a:t>LARGO PLAZO</a:t>
            </a:r>
          </a:p>
          <a:p>
            <a:pPr marL="0" indent="0" algn="just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7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300" y="1406058"/>
            <a:ext cx="1999418" cy="519812"/>
          </a:xfrm>
          <a:prstGeom prst="rect">
            <a:avLst/>
          </a:prstGeom>
        </p:spPr>
      </p:pic>
      <p:pic>
        <p:nvPicPr>
          <p:cNvPr id="5122" name="Picture 2" descr="Resultado de imagen para lollapalooza chile 201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26" y="2696220"/>
            <a:ext cx="1505945" cy="12549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n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 t="20732" r="14751" b="18593"/>
          <a:stretch/>
        </p:blipFill>
        <p:spPr bwMode="auto">
          <a:xfrm>
            <a:off x="5921679" y="4089748"/>
            <a:ext cx="3222321" cy="2768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n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 t="20732" r="14751" b="18593"/>
          <a:stretch/>
        </p:blipFill>
        <p:spPr bwMode="auto">
          <a:xfrm flipH="1">
            <a:off x="0" y="4089748"/>
            <a:ext cx="3222321" cy="2768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03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Vicente\Desktop\Imagenes\KMOVIL(logoALTA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2"/>
            <a:ext cx="2769623" cy="1496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logo ua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4" r="4226" b="29576"/>
          <a:stretch/>
        </p:blipFill>
        <p:spPr bwMode="auto">
          <a:xfrm>
            <a:off x="2728359" y="3858017"/>
            <a:ext cx="3284135" cy="13653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La imagen puede contener: text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17" y="1628802"/>
            <a:ext cx="1706528" cy="17244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217" y="1628800"/>
            <a:ext cx="1550501" cy="19174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115" y="1781200"/>
            <a:ext cx="1550501" cy="19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9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Vicente\Desktop\Imagenes\KMOVIL(logoALTA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2"/>
            <a:ext cx="2769623" cy="14962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logo ua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64" r="4226" b="29576"/>
          <a:stretch/>
        </p:blipFill>
        <p:spPr bwMode="auto">
          <a:xfrm>
            <a:off x="2728359" y="3858017"/>
            <a:ext cx="3284135" cy="13653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La imagen puede contener: texto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17" y="1628802"/>
            <a:ext cx="1706528" cy="17244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217" y="1628800"/>
            <a:ext cx="1550501" cy="19174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115" y="1781200"/>
            <a:ext cx="1550501" cy="19174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121" y="3698652"/>
            <a:ext cx="1550501" cy="19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9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0"/>
            <a:ext cx="9144000" cy="278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Historial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1166"/>
          </a:xfrm>
        </p:spPr>
        <p:txBody>
          <a:bodyPr/>
          <a:lstStyle/>
          <a:p>
            <a:r>
              <a:rPr lang="es-ES" dirty="0" smtClean="0"/>
              <a:t>2 “GOLES”</a:t>
            </a:r>
          </a:p>
          <a:p>
            <a:r>
              <a:rPr lang="es-ES" dirty="0" smtClean="0"/>
              <a:t>12 “FRACASOS”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975" y="4134433"/>
            <a:ext cx="4325078" cy="24328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3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Autoconocimiento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6181"/>
          <a:stretch/>
        </p:blipFill>
        <p:spPr>
          <a:xfrm>
            <a:off x="1162346" y="2038809"/>
            <a:ext cx="6945696" cy="33924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Sin motivación NADA SIRVE</a:t>
            </a: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  <p:pic>
        <p:nvPicPr>
          <p:cNvPr id="1026" name="Picture 2" descr="Resultado de imagen para motivac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08034"/>
            <a:ext cx="4267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144000" cy="53879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47139"/>
            <a:ext cx="8229600" cy="1563632"/>
          </a:xfrm>
        </p:spPr>
        <p:txBody>
          <a:bodyPr>
            <a:normAutofit/>
          </a:bodyPr>
          <a:lstStyle/>
          <a:p>
            <a:r>
              <a:rPr lang="es-ES" b="1" dirty="0" smtClean="0"/>
              <a:t>Instituciones y Tipos de Financiamiento</a:t>
            </a:r>
            <a:endParaRPr lang="es-ES" b="1" dirty="0"/>
          </a:p>
        </p:txBody>
      </p:sp>
      <p:sp>
        <p:nvSpPr>
          <p:cNvPr id="4" name="Forma libre 3"/>
          <p:cNvSpPr/>
          <p:nvPr/>
        </p:nvSpPr>
        <p:spPr>
          <a:xfrm>
            <a:off x="1472799" y="2118504"/>
            <a:ext cx="6096378" cy="2069745"/>
          </a:xfrm>
          <a:custGeom>
            <a:avLst/>
            <a:gdLst>
              <a:gd name="connsiteX0" fmla="*/ 131265 w 6096378"/>
              <a:gd name="connsiteY0" fmla="*/ 1725151 h 2069745"/>
              <a:gd name="connsiteX1" fmla="*/ 866461 w 6096378"/>
              <a:gd name="connsiteY1" fmla="*/ 271247 h 2069745"/>
              <a:gd name="connsiteX2" fmla="*/ 1234059 w 6096378"/>
              <a:gd name="connsiteY2" fmla="*/ 321381 h 2069745"/>
              <a:gd name="connsiteX3" fmla="*/ 849752 w 6096378"/>
              <a:gd name="connsiteY3" fmla="*/ 1424343 h 2069745"/>
              <a:gd name="connsiteX4" fmla="*/ 849752 w 6096378"/>
              <a:gd name="connsiteY4" fmla="*/ 1608170 h 2069745"/>
              <a:gd name="connsiteX5" fmla="*/ 1000133 w 6096378"/>
              <a:gd name="connsiteY5" fmla="*/ 1457766 h 2069745"/>
              <a:gd name="connsiteX6" fmla="*/ 1384440 w 6096378"/>
              <a:gd name="connsiteY6" fmla="*/ 872862 h 2069745"/>
              <a:gd name="connsiteX7" fmla="*/ 1651784 w 6096378"/>
              <a:gd name="connsiteY7" fmla="*/ 488497 h 2069745"/>
              <a:gd name="connsiteX8" fmla="*/ 2002673 w 6096378"/>
              <a:gd name="connsiteY8" fmla="*/ 471785 h 2069745"/>
              <a:gd name="connsiteX9" fmla="*/ 1835583 w 6096378"/>
              <a:gd name="connsiteY9" fmla="*/ 1290651 h 2069745"/>
              <a:gd name="connsiteX10" fmla="*/ 1902419 w 6096378"/>
              <a:gd name="connsiteY10" fmla="*/ 1758574 h 2069745"/>
              <a:gd name="connsiteX11" fmla="*/ 2153054 w 6096378"/>
              <a:gd name="connsiteY11" fmla="*/ 1691728 h 2069745"/>
              <a:gd name="connsiteX12" fmla="*/ 2386980 w 6096378"/>
              <a:gd name="connsiteY12" fmla="*/ 1240516 h 2069745"/>
              <a:gd name="connsiteX13" fmla="*/ 2587488 w 6096378"/>
              <a:gd name="connsiteY13" fmla="*/ 922997 h 2069745"/>
              <a:gd name="connsiteX14" fmla="*/ 3940917 w 6096378"/>
              <a:gd name="connsiteY14" fmla="*/ 705747 h 2069745"/>
              <a:gd name="connsiteX15" fmla="*/ 5561690 w 6096378"/>
              <a:gd name="connsiteY15" fmla="*/ 772593 h 2069745"/>
              <a:gd name="connsiteX16" fmla="*/ 5778907 w 6096378"/>
              <a:gd name="connsiteY16" fmla="*/ 906286 h 2069745"/>
              <a:gd name="connsiteX17" fmla="*/ 3890790 w 6096378"/>
              <a:gd name="connsiteY17" fmla="*/ 906286 h 2069745"/>
              <a:gd name="connsiteX18" fmla="*/ 1250768 w 6096378"/>
              <a:gd name="connsiteY18" fmla="*/ 1541324 h 2069745"/>
              <a:gd name="connsiteX19" fmla="*/ 1217350 w 6096378"/>
              <a:gd name="connsiteY19" fmla="*/ 1758574 h 2069745"/>
              <a:gd name="connsiteX20" fmla="*/ 3940917 w 6096378"/>
              <a:gd name="connsiteY20" fmla="*/ 1324074 h 2069745"/>
              <a:gd name="connsiteX21" fmla="*/ 4007753 w 6096378"/>
              <a:gd name="connsiteY21" fmla="*/ 1708440 h 2069745"/>
              <a:gd name="connsiteX22" fmla="*/ 4325224 w 6096378"/>
              <a:gd name="connsiteY22" fmla="*/ 1875555 h 2069745"/>
              <a:gd name="connsiteX23" fmla="*/ 5077129 w 6096378"/>
              <a:gd name="connsiteY23" fmla="*/ 1257228 h 2069745"/>
              <a:gd name="connsiteX24" fmla="*/ 3757118 w 6096378"/>
              <a:gd name="connsiteY24" fmla="*/ 1925690 h 2069745"/>
              <a:gd name="connsiteX25" fmla="*/ 3489774 w 6096378"/>
              <a:gd name="connsiteY25" fmla="*/ 1925690 h 2069745"/>
              <a:gd name="connsiteX26" fmla="*/ 5160674 w 6096378"/>
              <a:gd name="connsiteY26" fmla="*/ 371516 h 2069745"/>
              <a:gd name="connsiteX27" fmla="*/ 4124716 w 6096378"/>
              <a:gd name="connsiteY27" fmla="*/ 605478 h 2069745"/>
              <a:gd name="connsiteX28" fmla="*/ 2854832 w 6096378"/>
              <a:gd name="connsiteY28" fmla="*/ 2042671 h 2069745"/>
              <a:gd name="connsiteX29" fmla="*/ 2253308 w 6096378"/>
              <a:gd name="connsiteY29" fmla="*/ 271247 h 2069745"/>
              <a:gd name="connsiteX30" fmla="*/ 14302 w 6096378"/>
              <a:gd name="connsiteY30" fmla="*/ 1825420 h 2069745"/>
              <a:gd name="connsiteX31" fmla="*/ 3456356 w 6096378"/>
              <a:gd name="connsiteY31" fmla="*/ 3862 h 2069745"/>
              <a:gd name="connsiteX32" fmla="*/ 6096378 w 6096378"/>
              <a:gd name="connsiteY32" fmla="*/ 1307363 h 206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96378" h="2069745">
                <a:moveTo>
                  <a:pt x="131265" y="1725151"/>
                </a:moveTo>
                <a:cubicBezTo>
                  <a:pt x="406963" y="1115180"/>
                  <a:pt x="682662" y="505209"/>
                  <a:pt x="866461" y="271247"/>
                </a:cubicBezTo>
                <a:cubicBezTo>
                  <a:pt x="1050260" y="37285"/>
                  <a:pt x="1236844" y="129198"/>
                  <a:pt x="1234059" y="321381"/>
                </a:cubicBezTo>
                <a:cubicBezTo>
                  <a:pt x="1231274" y="513564"/>
                  <a:pt x="913803" y="1209878"/>
                  <a:pt x="849752" y="1424343"/>
                </a:cubicBezTo>
                <a:cubicBezTo>
                  <a:pt x="785701" y="1638808"/>
                  <a:pt x="824689" y="1602600"/>
                  <a:pt x="849752" y="1608170"/>
                </a:cubicBezTo>
                <a:cubicBezTo>
                  <a:pt x="874815" y="1613740"/>
                  <a:pt x="911018" y="1580317"/>
                  <a:pt x="1000133" y="1457766"/>
                </a:cubicBezTo>
                <a:cubicBezTo>
                  <a:pt x="1089248" y="1335215"/>
                  <a:pt x="1275832" y="1034407"/>
                  <a:pt x="1384440" y="872862"/>
                </a:cubicBezTo>
                <a:cubicBezTo>
                  <a:pt x="1493048" y="711317"/>
                  <a:pt x="1548745" y="555343"/>
                  <a:pt x="1651784" y="488497"/>
                </a:cubicBezTo>
                <a:cubicBezTo>
                  <a:pt x="1754823" y="421651"/>
                  <a:pt x="1972040" y="338093"/>
                  <a:pt x="2002673" y="471785"/>
                </a:cubicBezTo>
                <a:cubicBezTo>
                  <a:pt x="2033306" y="605477"/>
                  <a:pt x="1852292" y="1076186"/>
                  <a:pt x="1835583" y="1290651"/>
                </a:cubicBezTo>
                <a:cubicBezTo>
                  <a:pt x="1818874" y="1505116"/>
                  <a:pt x="1849507" y="1691728"/>
                  <a:pt x="1902419" y="1758574"/>
                </a:cubicBezTo>
                <a:cubicBezTo>
                  <a:pt x="1955331" y="1825420"/>
                  <a:pt x="2072294" y="1778071"/>
                  <a:pt x="2153054" y="1691728"/>
                </a:cubicBezTo>
                <a:cubicBezTo>
                  <a:pt x="2233814" y="1605385"/>
                  <a:pt x="2314574" y="1368638"/>
                  <a:pt x="2386980" y="1240516"/>
                </a:cubicBezTo>
                <a:cubicBezTo>
                  <a:pt x="2459386" y="1112394"/>
                  <a:pt x="2328499" y="1012125"/>
                  <a:pt x="2587488" y="922997"/>
                </a:cubicBezTo>
                <a:cubicBezTo>
                  <a:pt x="2846477" y="833869"/>
                  <a:pt x="3445217" y="730814"/>
                  <a:pt x="3940917" y="705747"/>
                </a:cubicBezTo>
                <a:cubicBezTo>
                  <a:pt x="4436617" y="680680"/>
                  <a:pt x="5255358" y="739170"/>
                  <a:pt x="5561690" y="772593"/>
                </a:cubicBezTo>
                <a:cubicBezTo>
                  <a:pt x="5868022" y="806016"/>
                  <a:pt x="6057390" y="884004"/>
                  <a:pt x="5778907" y="906286"/>
                </a:cubicBezTo>
                <a:cubicBezTo>
                  <a:pt x="5500424" y="928568"/>
                  <a:pt x="4645480" y="800446"/>
                  <a:pt x="3890790" y="906286"/>
                </a:cubicBezTo>
                <a:cubicBezTo>
                  <a:pt x="3136100" y="1012126"/>
                  <a:pt x="1696341" y="1399276"/>
                  <a:pt x="1250768" y="1541324"/>
                </a:cubicBezTo>
                <a:cubicBezTo>
                  <a:pt x="805195" y="1683372"/>
                  <a:pt x="768992" y="1794782"/>
                  <a:pt x="1217350" y="1758574"/>
                </a:cubicBezTo>
                <a:cubicBezTo>
                  <a:pt x="1665708" y="1722366"/>
                  <a:pt x="3475850" y="1332430"/>
                  <a:pt x="3940917" y="1324074"/>
                </a:cubicBezTo>
                <a:cubicBezTo>
                  <a:pt x="4405984" y="1315718"/>
                  <a:pt x="3943702" y="1616527"/>
                  <a:pt x="4007753" y="1708440"/>
                </a:cubicBezTo>
                <a:cubicBezTo>
                  <a:pt x="4071804" y="1800353"/>
                  <a:pt x="4146995" y="1950757"/>
                  <a:pt x="4325224" y="1875555"/>
                </a:cubicBezTo>
                <a:cubicBezTo>
                  <a:pt x="4503453" y="1800353"/>
                  <a:pt x="5171813" y="1248872"/>
                  <a:pt x="5077129" y="1257228"/>
                </a:cubicBezTo>
                <a:cubicBezTo>
                  <a:pt x="4982445" y="1265584"/>
                  <a:pt x="4021677" y="1814280"/>
                  <a:pt x="3757118" y="1925690"/>
                </a:cubicBezTo>
                <a:cubicBezTo>
                  <a:pt x="3492559" y="2037100"/>
                  <a:pt x="3255848" y="2184719"/>
                  <a:pt x="3489774" y="1925690"/>
                </a:cubicBezTo>
                <a:cubicBezTo>
                  <a:pt x="3723700" y="1666661"/>
                  <a:pt x="5054850" y="591551"/>
                  <a:pt x="5160674" y="371516"/>
                </a:cubicBezTo>
                <a:cubicBezTo>
                  <a:pt x="5266498" y="151481"/>
                  <a:pt x="4509023" y="326952"/>
                  <a:pt x="4124716" y="605478"/>
                </a:cubicBezTo>
                <a:cubicBezTo>
                  <a:pt x="3740409" y="884004"/>
                  <a:pt x="3166733" y="2098376"/>
                  <a:pt x="2854832" y="2042671"/>
                </a:cubicBezTo>
                <a:cubicBezTo>
                  <a:pt x="2542931" y="1986966"/>
                  <a:pt x="2726730" y="307455"/>
                  <a:pt x="2253308" y="271247"/>
                </a:cubicBezTo>
                <a:cubicBezTo>
                  <a:pt x="1779886" y="235039"/>
                  <a:pt x="-186206" y="1869984"/>
                  <a:pt x="14302" y="1825420"/>
                </a:cubicBezTo>
                <a:cubicBezTo>
                  <a:pt x="214810" y="1780856"/>
                  <a:pt x="2442677" y="90205"/>
                  <a:pt x="3456356" y="3862"/>
                </a:cubicBezTo>
                <a:cubicBezTo>
                  <a:pt x="4470035" y="-82481"/>
                  <a:pt x="6096378" y="1307363"/>
                  <a:pt x="6096378" y="130736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434602" y="4128656"/>
            <a:ext cx="32521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mtClean="0"/>
              <a:t>CONTEXTO!</a:t>
            </a:r>
            <a:endParaRPr lang="es-ES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ECOSISTEMA*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7326" y="1600201"/>
            <a:ext cx="2180789" cy="6892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 smtClean="0"/>
              <a:t>Comunidad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1" y="2409490"/>
            <a:ext cx="2482876" cy="4067510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3508890" y="1600201"/>
            <a:ext cx="2082568" cy="689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dirty="0" smtClean="0"/>
              <a:t>Ambiente</a:t>
            </a:r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654359" y="1600201"/>
            <a:ext cx="2082568" cy="689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dirty="0" smtClean="0"/>
              <a:t>Interacción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-5472" y="6636805"/>
            <a:ext cx="9144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 smtClean="0"/>
              <a:t>* ”Relaciones </a:t>
            </a:r>
            <a:r>
              <a:rPr lang="es-CL" sz="1000" dirty="0"/>
              <a:t>complejas entre instituciones y personas emprendedoras con sus entornos académicos, sociales, políticos y económicos"</a:t>
            </a:r>
          </a:p>
        </p:txBody>
      </p:sp>
    </p:spTree>
    <p:extLst>
      <p:ext uri="{BB962C8B-B14F-4D97-AF65-F5344CB8AC3E}">
        <p14:creationId xmlns:p14="http://schemas.microsoft.com/office/powerpoint/2010/main" val="286300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/>
              <a:t>2 partes Curso Extra Programático*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07405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 smtClean="0"/>
              <a:t>1. Curso (M3)</a:t>
            </a:r>
          </a:p>
          <a:p>
            <a:pPr marL="0" indent="0" algn="just">
              <a:buNone/>
            </a:pPr>
            <a:r>
              <a:rPr lang="es-ES" dirty="0" smtClean="0"/>
              <a:t>2. Asesoría (M4)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  <p:pic>
        <p:nvPicPr>
          <p:cNvPr id="3074" name="Picture 2" descr="Resultado de imagen para mento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94" y="3875967"/>
            <a:ext cx="2820506" cy="29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0" y="6488668"/>
            <a:ext cx="525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*LA PEGA (RESPONSABILIDAD) ES DEL EMPRENDEDOR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6816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53" y="1219943"/>
            <a:ext cx="5801691" cy="43512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10" y="1564154"/>
            <a:ext cx="5835416" cy="34325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2822"/>
          <a:stretch/>
        </p:blipFill>
        <p:spPr>
          <a:xfrm>
            <a:off x="3465904" y="2865562"/>
            <a:ext cx="2237097" cy="15964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18.08.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9" t="19534" r="13019" b="15843"/>
          <a:stretch/>
        </p:blipFill>
        <p:spPr>
          <a:xfrm>
            <a:off x="1152921" y="1687866"/>
            <a:ext cx="6800564" cy="3693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9144000" cy="50720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27000"/>
            <a:ext cx="4445000" cy="6604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5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7698" r="1067"/>
          <a:stretch/>
        </p:blipFill>
        <p:spPr>
          <a:xfrm>
            <a:off x="1604843" y="1448222"/>
            <a:ext cx="5936695" cy="41548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18.16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 t="21288" r="18867" b="15257"/>
          <a:stretch/>
        </p:blipFill>
        <p:spPr>
          <a:xfrm>
            <a:off x="1604064" y="1487327"/>
            <a:ext cx="5814732" cy="36264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6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777" t="35067" r="34779" b="38800"/>
          <a:stretch/>
        </p:blipFill>
        <p:spPr>
          <a:xfrm>
            <a:off x="0" y="233968"/>
            <a:ext cx="6012180" cy="22402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7445" t="22266" r="34112" b="14090"/>
          <a:stretch/>
        </p:blipFill>
        <p:spPr>
          <a:xfrm>
            <a:off x="4994910" y="2754274"/>
            <a:ext cx="4149090" cy="376520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72050" y="5689888"/>
            <a:ext cx="4149090" cy="86007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/>
          <p:cNvSpPr/>
          <p:nvPr/>
        </p:nvSpPr>
        <p:spPr>
          <a:xfrm>
            <a:off x="1950816" y="1338868"/>
            <a:ext cx="767231" cy="3352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267393"/>
            <a:ext cx="5879306" cy="62388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874520" y="511232"/>
            <a:ext cx="1554480" cy="28956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/>
              <a:t>2 partes Curso Extra Programático*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07405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 smtClean="0"/>
              <a:t>1. Curso (M3)</a:t>
            </a:r>
          </a:p>
          <a:p>
            <a:pPr marL="0" indent="0" algn="just">
              <a:buNone/>
            </a:pPr>
            <a:r>
              <a:rPr lang="es-ES" b="1" dirty="0" smtClean="0"/>
              <a:t>2. Asesoría (M4)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  <p:pic>
        <p:nvPicPr>
          <p:cNvPr id="3074" name="Picture 2" descr="Resultado de imagen para mento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94" y="3875967"/>
            <a:ext cx="2820506" cy="29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0" y="6488668"/>
            <a:ext cx="525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*LA PEGA (RESPONSABILIDAD) ES DEL EMPRENDEDOR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94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2018-03-25 a la(s) 18.22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7" t="21581" r="13202" b="13503"/>
          <a:stretch/>
        </p:blipFill>
        <p:spPr>
          <a:xfrm>
            <a:off x="1203048" y="1604309"/>
            <a:ext cx="6733727" cy="37099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7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740"/>
          <a:stretch/>
        </p:blipFill>
        <p:spPr>
          <a:xfrm>
            <a:off x="2433864" y="1704578"/>
            <a:ext cx="4678135" cy="334230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391" y="1952026"/>
            <a:ext cx="6086253" cy="30510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1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17.21.3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4" t="20996" r="34948" b="11455"/>
          <a:stretch/>
        </p:blipFill>
        <p:spPr>
          <a:xfrm>
            <a:off x="5213208" y="1403770"/>
            <a:ext cx="2740276" cy="40441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80" y="1403770"/>
            <a:ext cx="2702680" cy="40441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12" y="987938"/>
            <a:ext cx="4981139" cy="45937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222" y="1219885"/>
            <a:ext cx="4540833" cy="41767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6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17.14.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5" t="20119" r="13750" b="14380"/>
          <a:stretch/>
        </p:blipFill>
        <p:spPr>
          <a:xfrm>
            <a:off x="385471" y="651755"/>
            <a:ext cx="8507894" cy="53644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17.19.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1" t="24505" r="21425" b="14673"/>
          <a:stretch/>
        </p:blipFill>
        <p:spPr>
          <a:xfrm>
            <a:off x="1320011" y="1203231"/>
            <a:ext cx="6503978" cy="437874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82559" cy="7530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18.02.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5" t="20411" r="20328" b="14672"/>
          <a:stretch/>
        </p:blipFill>
        <p:spPr>
          <a:xfrm>
            <a:off x="1420265" y="1102962"/>
            <a:ext cx="6599293" cy="46222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84" y="133692"/>
            <a:ext cx="1538716" cy="96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7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76" y="1574154"/>
            <a:ext cx="3923944" cy="392394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404812"/>
            <a:ext cx="80105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8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2018-03-25 a la(s) 17.47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2" t="20119" r="27821" b="70339"/>
          <a:stretch/>
        </p:blipFill>
        <p:spPr>
          <a:xfrm>
            <a:off x="1035958" y="-16711"/>
            <a:ext cx="7442435" cy="9525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2018-03-25 a la(s) 17.47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2" t="20119" r="48683" b="14927"/>
          <a:stretch/>
        </p:blipFill>
        <p:spPr>
          <a:xfrm>
            <a:off x="1035959" y="-16712"/>
            <a:ext cx="4110414" cy="6484080"/>
          </a:xfrm>
          <a:prstGeom prst="rect">
            <a:avLst/>
          </a:prstGeom>
        </p:spPr>
      </p:pic>
      <p:pic>
        <p:nvPicPr>
          <p:cNvPr id="3" name="Imagen 2" descr="Captura de pantalla 2018-03-25 a la(s) 17.47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2" t="20119" r="27821" b="70339"/>
          <a:stretch/>
        </p:blipFill>
        <p:spPr>
          <a:xfrm>
            <a:off x="1035958" y="-16711"/>
            <a:ext cx="7442435" cy="9525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2018-03-25 a la(s) 17.47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2" t="20119" r="27821" b="15094"/>
          <a:stretch/>
        </p:blipFill>
        <p:spPr>
          <a:xfrm>
            <a:off x="1035958" y="-16712"/>
            <a:ext cx="7442435" cy="64673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17.53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9" t="18657" r="12471" b="13503"/>
          <a:stretch/>
        </p:blipFill>
        <p:spPr>
          <a:xfrm>
            <a:off x="835450" y="568192"/>
            <a:ext cx="7418796" cy="55640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9144000" cy="4826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6 a la(s) 0.04.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0" t="42743" r="19979" b="16454"/>
          <a:stretch/>
        </p:blipFill>
        <p:spPr>
          <a:xfrm>
            <a:off x="1649190" y="1857869"/>
            <a:ext cx="5721998" cy="34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0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18.38.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2" t="21581" r="13202" b="12333"/>
          <a:stretch/>
        </p:blipFill>
        <p:spPr>
          <a:xfrm>
            <a:off x="1236466" y="1520751"/>
            <a:ext cx="6700309" cy="37768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18.39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19534" r="13385" b="16427"/>
          <a:stretch/>
        </p:blipFill>
        <p:spPr>
          <a:xfrm>
            <a:off x="1169630" y="1687866"/>
            <a:ext cx="6750436" cy="36598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21.05.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7" t="20704" r="15213" b="15550"/>
          <a:stretch/>
        </p:blipFill>
        <p:spPr>
          <a:xfrm>
            <a:off x="1754445" y="1754712"/>
            <a:ext cx="5998532" cy="36431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6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21.10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22750" r="12654" b="12041"/>
          <a:stretch/>
        </p:blipFill>
        <p:spPr>
          <a:xfrm>
            <a:off x="1169630" y="1654442"/>
            <a:ext cx="6817272" cy="37266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85" y="2026678"/>
            <a:ext cx="3648655" cy="24353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3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21.11.0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0" t="19242" r="14299" b="16720"/>
          <a:stretch/>
        </p:blipFill>
        <p:spPr>
          <a:xfrm>
            <a:off x="1286592" y="1671154"/>
            <a:ext cx="6549929" cy="36598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21.12.0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9" t="20704" r="13568" b="12041"/>
          <a:stretch/>
        </p:blipFill>
        <p:spPr>
          <a:xfrm>
            <a:off x="1219756" y="1453905"/>
            <a:ext cx="6683601" cy="38436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21.13.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21288" r="12836" b="12918"/>
          <a:stretch/>
        </p:blipFill>
        <p:spPr>
          <a:xfrm>
            <a:off x="1203048" y="1788134"/>
            <a:ext cx="6800563" cy="37600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22.00.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7" t="18657" r="12837" b="15842"/>
          <a:stretch/>
        </p:blipFill>
        <p:spPr>
          <a:xfrm>
            <a:off x="1203048" y="1637730"/>
            <a:ext cx="6767145" cy="37433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22.01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0" t="21874" r="13568" b="12334"/>
          <a:stretch/>
        </p:blipFill>
        <p:spPr>
          <a:xfrm>
            <a:off x="1286592" y="1821558"/>
            <a:ext cx="6616765" cy="37600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4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640" y="1624348"/>
            <a:ext cx="3974020" cy="39740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3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447139"/>
            <a:ext cx="8229600" cy="1563632"/>
          </a:xfrm>
        </p:spPr>
        <p:txBody>
          <a:bodyPr>
            <a:normAutofit/>
          </a:bodyPr>
          <a:lstStyle/>
          <a:p>
            <a:r>
              <a:rPr lang="es-ES" b="1" dirty="0" smtClean="0"/>
              <a:t>Instituciones y Tipos de Financiamiento</a:t>
            </a:r>
            <a:endParaRPr lang="es-ES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581" y="4294866"/>
            <a:ext cx="2342419" cy="25631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/>
              <a:t>Aspectos a considerar a la hora buscar financiamiento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smtClean="0"/>
              <a:t>Costos de financiamiento </a:t>
            </a:r>
          </a:p>
          <a:p>
            <a:pPr lvl="1"/>
            <a:r>
              <a:rPr lang="es-ES" dirty="0" smtClean="0"/>
              <a:t>Monto</a:t>
            </a:r>
          </a:p>
          <a:p>
            <a:pPr lvl="1"/>
            <a:r>
              <a:rPr lang="es-ES" dirty="0" smtClean="0"/>
              <a:t>Plazo</a:t>
            </a:r>
          </a:p>
          <a:p>
            <a:pPr lvl="1"/>
            <a:r>
              <a:rPr lang="es-ES" dirty="0"/>
              <a:t>M</a:t>
            </a:r>
            <a:r>
              <a:rPr lang="es-ES" dirty="0" smtClean="0"/>
              <a:t>oneda o </a:t>
            </a:r>
            <a:r>
              <a:rPr lang="es-ES" dirty="0" err="1" smtClean="0"/>
              <a:t>reajustibilidad</a:t>
            </a:r>
            <a:endParaRPr lang="es-ES" dirty="0"/>
          </a:p>
          <a:p>
            <a:pPr lvl="1"/>
            <a:r>
              <a:rPr lang="es-ES" dirty="0" smtClean="0"/>
              <a:t>Flujos de amortización</a:t>
            </a:r>
          </a:p>
          <a:p>
            <a:pPr lvl="1"/>
            <a:r>
              <a:rPr lang="es-ES" dirty="0" smtClean="0"/>
              <a:t>Mercados a los cuales puede acceder</a:t>
            </a:r>
          </a:p>
          <a:p>
            <a:pPr lvl="1"/>
            <a:r>
              <a:rPr lang="es-ES" dirty="0" smtClean="0"/>
              <a:t>Nivel de riesgo crediticio</a:t>
            </a:r>
          </a:p>
          <a:p>
            <a:pPr lvl="1"/>
            <a:r>
              <a:rPr lang="es-ES" dirty="0" smtClean="0"/>
              <a:t>Costos transaccionales asociados a c/alternativa</a:t>
            </a:r>
          </a:p>
          <a:p>
            <a:pPr lvl="1"/>
            <a:r>
              <a:rPr lang="es-ES" dirty="0" smtClean="0"/>
              <a:t>Existencia programas de financiamiento específicos del sector en el cual participa</a:t>
            </a:r>
          </a:p>
          <a:p>
            <a:pPr lvl="1"/>
            <a:r>
              <a:rPr lang="es-ES" dirty="0" smtClean="0"/>
              <a:t>Margen disponible de la empresa para tomar nuevos financiamientos</a:t>
            </a:r>
          </a:p>
          <a:p>
            <a:pPr lvl="1"/>
            <a:r>
              <a:rPr lang="es-ES" dirty="0" smtClean="0"/>
              <a:t>Proyección de la industria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0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Alternativas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Vía Recursos Propios: 3 </a:t>
            </a:r>
            <a:r>
              <a:rPr lang="es-ES" dirty="0" err="1" smtClean="0"/>
              <a:t>F’s</a:t>
            </a:r>
            <a:endParaRPr lang="es-ES" dirty="0" smtClean="0"/>
          </a:p>
          <a:p>
            <a:r>
              <a:rPr lang="es-ES" dirty="0" smtClean="0"/>
              <a:t>Vía Bancos e Instituciones Financieras</a:t>
            </a:r>
          </a:p>
          <a:p>
            <a:pPr lvl="1"/>
            <a:r>
              <a:rPr lang="es-ES" dirty="0" smtClean="0"/>
              <a:t>Crédito, Leasing, </a:t>
            </a:r>
            <a:r>
              <a:rPr lang="es-ES" dirty="0" err="1" smtClean="0"/>
              <a:t>Factoring</a:t>
            </a:r>
            <a:r>
              <a:rPr lang="es-ES" dirty="0" smtClean="0"/>
              <a:t>, Sociedades de Garantía Recíproca </a:t>
            </a:r>
          </a:p>
          <a:p>
            <a:r>
              <a:rPr lang="es-ES" dirty="0" smtClean="0"/>
              <a:t>Vía Fondos y Concursos Públicos</a:t>
            </a:r>
          </a:p>
          <a:p>
            <a:pPr lvl="1"/>
            <a:r>
              <a:rPr lang="es-ES" dirty="0" smtClean="0"/>
              <a:t>Capital Semilla </a:t>
            </a:r>
            <a:r>
              <a:rPr lang="es-ES" dirty="0" err="1" smtClean="0"/>
              <a:t>Sercotec</a:t>
            </a:r>
            <a:r>
              <a:rPr lang="es-ES" dirty="0" smtClean="0"/>
              <a:t>, Subsidios </a:t>
            </a:r>
            <a:r>
              <a:rPr lang="es-ES" dirty="0" err="1" smtClean="0"/>
              <a:t>Fosis</a:t>
            </a:r>
            <a:r>
              <a:rPr lang="es-ES" dirty="0" smtClean="0"/>
              <a:t>, Capital Abeja </a:t>
            </a:r>
            <a:r>
              <a:rPr lang="es-ES" dirty="0" err="1" smtClean="0"/>
              <a:t>Sercotec</a:t>
            </a:r>
            <a:r>
              <a:rPr lang="es-ES" dirty="0"/>
              <a:t> </a:t>
            </a:r>
            <a:r>
              <a:rPr lang="es-ES" dirty="0" smtClean="0"/>
              <a:t>y Fondos y Concursos de </a:t>
            </a:r>
            <a:r>
              <a:rPr lang="es-ES" dirty="0" err="1" smtClean="0"/>
              <a:t>Corfo</a:t>
            </a:r>
            <a:r>
              <a:rPr lang="es-ES" dirty="0" smtClean="0"/>
              <a:t> </a:t>
            </a:r>
          </a:p>
          <a:p>
            <a:r>
              <a:rPr lang="es-ES" dirty="0" smtClean="0"/>
              <a:t>Vía </a:t>
            </a:r>
            <a:r>
              <a:rPr lang="es-ES" dirty="0" err="1" smtClean="0"/>
              <a:t>Start</a:t>
            </a:r>
            <a:r>
              <a:rPr lang="es-ES" dirty="0" smtClean="0"/>
              <a:t>-Up Chile</a:t>
            </a:r>
          </a:p>
          <a:p>
            <a:r>
              <a:rPr lang="es-ES" dirty="0" smtClean="0"/>
              <a:t>Vía Fondos y Concursos Privados</a:t>
            </a:r>
          </a:p>
          <a:p>
            <a:r>
              <a:rPr lang="es-ES" dirty="0" smtClean="0"/>
              <a:t>Vía Aceleradoras de Negocios</a:t>
            </a:r>
          </a:p>
          <a:p>
            <a:r>
              <a:rPr lang="es-ES" dirty="0" smtClean="0"/>
              <a:t>Vía </a:t>
            </a:r>
            <a:r>
              <a:rPr lang="es-ES" dirty="0" err="1" smtClean="0"/>
              <a:t>Crowdfunding</a:t>
            </a:r>
            <a:r>
              <a:rPr lang="es-ES" dirty="0" smtClean="0"/>
              <a:t> y Financiamiento Colectivo</a:t>
            </a:r>
          </a:p>
          <a:p>
            <a:r>
              <a:rPr lang="es-ES" dirty="0" smtClean="0"/>
              <a:t>Vía Peer </a:t>
            </a:r>
            <a:r>
              <a:rPr lang="es-ES" dirty="0" err="1" smtClean="0"/>
              <a:t>to</a:t>
            </a:r>
            <a:r>
              <a:rPr lang="es-ES" dirty="0" smtClean="0"/>
              <a:t> Peer </a:t>
            </a:r>
            <a:r>
              <a:rPr lang="es-ES" dirty="0" err="1" smtClean="0"/>
              <a:t>Lending</a:t>
            </a:r>
            <a:endParaRPr lang="es-ES" dirty="0" smtClean="0"/>
          </a:p>
          <a:p>
            <a:r>
              <a:rPr lang="es-ES" dirty="0" smtClean="0"/>
              <a:t>Vía Capital de Riesgo</a:t>
            </a:r>
          </a:p>
          <a:p>
            <a:r>
              <a:rPr lang="es-ES" dirty="0" smtClean="0"/>
              <a:t>Vía Inversionistas Ángeles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6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smtClean="0"/>
              <a:t>La “realidad” del financiamiento en Chile</a:t>
            </a:r>
            <a:endParaRPr lang="es-ES" b="1" dirty="0"/>
          </a:p>
        </p:txBody>
      </p:sp>
      <p:pic>
        <p:nvPicPr>
          <p:cNvPr id="4" name="Imagen 3" descr="Captura de pantalla 2018-03-25 a la(s) 22.14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1" t="29476" r="20694" b="21106"/>
          <a:stretch/>
        </p:blipFill>
        <p:spPr>
          <a:xfrm>
            <a:off x="2472932" y="2256058"/>
            <a:ext cx="4244086" cy="2824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2453" t="27523" r="18780" b="30286"/>
          <a:stretch/>
        </p:blipFill>
        <p:spPr>
          <a:xfrm>
            <a:off x="0" y="5969980"/>
            <a:ext cx="2355969" cy="8880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5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/>
          </p:cNvSpPr>
          <p:nvPr/>
        </p:nvSpPr>
        <p:spPr bwMode="auto">
          <a:xfrm>
            <a:off x="1652830" y="111622"/>
            <a:ext cx="3756329" cy="52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endParaRPr lang="en-US" sz="32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846410" y="4748606"/>
            <a:ext cx="4253742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Vicente Fernández Gamboa</a:t>
            </a:r>
            <a:endParaRPr lang="es-ES" b="1" dirty="0"/>
          </a:p>
          <a:p>
            <a:pPr algn="ctr"/>
            <a:r>
              <a:rPr lang="es-ES" sz="1300" dirty="0" smtClean="0"/>
              <a:t>Ingeniero Comercial, UAI</a:t>
            </a:r>
            <a:endParaRPr lang="es-ES" sz="1300" dirty="0"/>
          </a:p>
          <a:p>
            <a:pPr algn="ctr"/>
            <a:r>
              <a:rPr lang="es-ES" sz="1300" dirty="0" err="1" smtClean="0"/>
              <a:t>MSc</a:t>
            </a:r>
            <a:r>
              <a:rPr lang="es-ES" sz="1300" dirty="0" smtClean="0"/>
              <a:t> en Innovación y Emprendimiento, UAI</a:t>
            </a:r>
          </a:p>
          <a:p>
            <a:pPr algn="ctr"/>
            <a:r>
              <a:rPr lang="es-ES" sz="1300" dirty="0" smtClean="0"/>
              <a:t>Diplomado en RRSS Online y Comunicaciones, PUC</a:t>
            </a:r>
            <a:br>
              <a:rPr lang="es-ES" sz="1300" dirty="0" smtClean="0"/>
            </a:br>
            <a:r>
              <a:rPr lang="es-ES" sz="1300" dirty="0" smtClean="0"/>
              <a:t>Educador de Emprendimiento, </a:t>
            </a:r>
            <a:r>
              <a:rPr lang="es-ES" sz="1300" dirty="0" err="1" smtClean="0"/>
              <a:t>Babson</a:t>
            </a:r>
            <a:r>
              <a:rPr lang="es-ES" sz="1300" dirty="0" smtClean="0"/>
              <a:t> </a:t>
            </a:r>
            <a:r>
              <a:rPr lang="es-ES" sz="1300" dirty="0" err="1" smtClean="0"/>
              <a:t>College</a:t>
            </a:r>
            <a:endParaRPr lang="es-ES" sz="1300" dirty="0"/>
          </a:p>
          <a:p>
            <a:pPr algn="ctr"/>
            <a:r>
              <a:rPr lang="es-ES" sz="1300" dirty="0">
                <a:hlinkClick r:id="rId3"/>
              </a:rPr>
              <a:t>v</a:t>
            </a:r>
            <a:r>
              <a:rPr lang="es-ES" sz="1300" dirty="0" smtClean="0">
                <a:hlinkClick r:id="rId3"/>
              </a:rPr>
              <a:t>icente.fernandez@uai.cl</a:t>
            </a:r>
            <a:r>
              <a:rPr lang="es-ES" sz="1300" dirty="0" smtClean="0"/>
              <a:t> </a:t>
            </a:r>
            <a:endParaRPr lang="es-ES" sz="1300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73" y="1892374"/>
            <a:ext cx="2734966" cy="28052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080" y="1816530"/>
            <a:ext cx="1703120" cy="29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9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32384">
        <p14:prism/>
      </p:transition>
    </mc:Choice>
    <mc:Fallback xmlns="">
      <p:transition xmlns:p14="http://schemas.microsoft.com/office/powerpoint/2010/main" spd="slow" advTm="1323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 smtClean="0"/>
              <a:t>Algunos Fondos Activos MARZO</a:t>
            </a:r>
            <a:endParaRPr lang="es-CL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906"/>
            <a:ext cx="9149206" cy="515038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93238" y="6488668"/>
            <a:ext cx="1957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500" dirty="0" smtClean="0"/>
              <a:t>www.josefavillarroel.cl</a:t>
            </a:r>
            <a:endParaRPr lang="es-CL" sz="1500" dirty="0"/>
          </a:p>
        </p:txBody>
      </p:sp>
    </p:spTree>
    <p:extLst>
      <p:ext uri="{BB962C8B-B14F-4D97-AF65-F5344CB8AC3E}">
        <p14:creationId xmlns:p14="http://schemas.microsoft.com/office/powerpoint/2010/main" val="20367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Algunas claves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s-ES_tradnl" dirty="0" smtClean="0"/>
              <a:t>Para </a:t>
            </a:r>
            <a:r>
              <a:rPr lang="es-ES_tradnl" dirty="0"/>
              <a:t>obtener financiamiento </a:t>
            </a:r>
            <a:r>
              <a:rPr lang="es-ES_tradnl" dirty="0" smtClean="0"/>
              <a:t>lo </a:t>
            </a:r>
            <a:r>
              <a:rPr lang="es-ES_tradnl" dirty="0"/>
              <a:t>más importante es tener claro qué problema estás </a:t>
            </a:r>
            <a:r>
              <a:rPr lang="es-ES_tradnl" dirty="0" smtClean="0"/>
              <a:t>solucionando </a:t>
            </a:r>
            <a:r>
              <a:rPr lang="es-ES_tradnl" dirty="0"/>
              <a:t>y estar solucionándolo de una manera </a:t>
            </a:r>
            <a:r>
              <a:rPr lang="es-ES_tradnl" dirty="0" smtClean="0"/>
              <a:t>“inteligente” (</a:t>
            </a:r>
            <a:r>
              <a:rPr lang="es-ES_tradnl" dirty="0"/>
              <a:t>aparte del tamaño de la oportunidad, </a:t>
            </a:r>
            <a:r>
              <a:rPr lang="es-ES_tradnl" dirty="0" smtClean="0"/>
              <a:t>etc.).</a:t>
            </a:r>
            <a:endParaRPr lang="es-ES_tradnl" dirty="0"/>
          </a:p>
          <a:p>
            <a:pPr algn="just"/>
            <a:r>
              <a:rPr lang="es-ES_tradnl" dirty="0" smtClean="0"/>
              <a:t>Sal </a:t>
            </a:r>
            <a:r>
              <a:rPr lang="es-ES_tradnl" dirty="0"/>
              <a:t>a hablar de tu idea con posibles clientes, </a:t>
            </a:r>
            <a:r>
              <a:rPr lang="es-ES_tradnl" dirty="0" smtClean="0"/>
              <a:t>proveedores, </a:t>
            </a:r>
            <a:r>
              <a:rPr lang="es-ES_tradnl" dirty="0"/>
              <a:t>etc. ¿Les estás ayudando en algo? Si la respuesta es positiva, es esto mismo lo que puedes trasmitir en el plan que presentes tanto a </a:t>
            </a:r>
            <a:r>
              <a:rPr lang="es-ES_tradnl" dirty="0" err="1"/>
              <a:t>Corfo</a:t>
            </a:r>
            <a:r>
              <a:rPr lang="es-ES_tradnl" dirty="0"/>
              <a:t>, inversionistas, concursos, etc. 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7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0621"/>
            <a:ext cx="8229600" cy="1143000"/>
          </a:xfrm>
        </p:spPr>
        <p:txBody>
          <a:bodyPr/>
          <a:lstStyle/>
          <a:p>
            <a:r>
              <a:rPr lang="es-ES" b="1" dirty="0" smtClean="0"/>
              <a:t>2 Preguntas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601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¿Qué es un Modelo de Negocio?</a:t>
            </a:r>
            <a:endParaRPr lang="es-ES" b="1" dirty="0"/>
          </a:p>
        </p:txBody>
      </p:sp>
      <p:sp>
        <p:nvSpPr>
          <p:cNvPr id="4" name="Shape 190"/>
          <p:cNvSpPr txBox="1"/>
          <p:nvPr/>
        </p:nvSpPr>
        <p:spPr>
          <a:xfrm>
            <a:off x="249300" y="2905950"/>
            <a:ext cx="8645399" cy="17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38100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herramienta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análisis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te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permitirá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saber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quién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eres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lo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haces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, a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costo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, con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medios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fuentes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ingresos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vas a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tener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” (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Emprendedores.es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381000" marR="0" lvl="0" indent="0" algn="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5454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planificación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realiza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empresa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respecto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a los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ingresos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beneficios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intenta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obtener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” (</a:t>
            </a:r>
            <a:r>
              <a:rPr lang="en-US" sz="2400" b="1" i="0" u="none" strike="noStrike" cap="none" dirty="0" err="1">
                <a:latin typeface="Arial"/>
                <a:ea typeface="Arial"/>
                <a:cs typeface="Arial"/>
                <a:sym typeface="Arial"/>
              </a:rPr>
              <a:t>Definición.de</a:t>
            </a:r>
            <a:r>
              <a:rPr lang="en-US" sz="2400" b="1" i="0" u="none" strike="noStrike" cap="none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 dirty="0">
              <a:latin typeface="Georgia"/>
              <a:ea typeface="Georgia"/>
              <a:cs typeface="Georgia"/>
              <a:sym typeface="Georgia"/>
            </a:endParaRPr>
          </a:p>
          <a:p>
            <a:pPr marL="38100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13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¿Por qué es importante?</a:t>
            </a:r>
            <a:endParaRPr lang="es-ES" b="1" dirty="0"/>
          </a:p>
        </p:txBody>
      </p:sp>
      <p:pic>
        <p:nvPicPr>
          <p:cNvPr id="3" name="Imagen 2" descr="Captura de pantalla 2018-03-26 a la(s) 0.01.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9" t="22508" r="9200"/>
          <a:stretch/>
        </p:blipFill>
        <p:spPr>
          <a:xfrm>
            <a:off x="1402759" y="1857869"/>
            <a:ext cx="6501979" cy="39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smtClean="0"/>
              <a:t>Postulación a Fondos para Emprender</a:t>
            </a:r>
            <a:endParaRPr lang="es-ES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Vicente Fernández</a:t>
            </a:r>
          </a:p>
          <a:p>
            <a:r>
              <a:rPr lang="es-ES" dirty="0" smtClean="0"/>
              <a:t>CIET UAI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3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ibujo cicatri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551" y="967916"/>
            <a:ext cx="2476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4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547</Words>
  <Application>Microsoft Office PowerPoint</Application>
  <PresentationFormat>Presentación en pantalla (4:3)</PresentationFormat>
  <Paragraphs>96</Paragraphs>
  <Slides>85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85</vt:i4>
      </vt:variant>
    </vt:vector>
  </HeadingPairs>
  <TitlesOfParts>
    <vt:vector size="96" baseType="lpstr">
      <vt:lpstr>ＭＳ Ｐゴシック</vt:lpstr>
      <vt:lpstr>Arial</vt:lpstr>
      <vt:lpstr>Calibri</vt:lpstr>
      <vt:lpstr>Cambria</vt:lpstr>
      <vt:lpstr>Georgia</vt:lpstr>
      <vt:lpstr>Lucida Grande</vt:lpstr>
      <vt:lpstr>Museo 300</vt:lpstr>
      <vt:lpstr>Museo 700</vt:lpstr>
      <vt:lpstr>Times New Roman</vt:lpstr>
      <vt:lpstr>Wingdings</vt:lpstr>
      <vt:lpstr>Tema de Office</vt:lpstr>
      <vt:lpstr>Postulación a Fondos para Emprender</vt:lpstr>
      <vt:lpstr></vt:lpstr>
      <vt:lpstr>¿Por qué están acá?</vt:lpstr>
      <vt:lpstr>2 partes Curso Extra Programático*</vt:lpstr>
      <vt:lpstr>2 partes Curso Extra Programático*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ES?</vt:lpstr>
      <vt:lpstr>Presentación de PowerPoint</vt:lpstr>
      <vt:lpstr>HISTORIA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Historial</vt:lpstr>
      <vt:lpstr>Autoconocimiento</vt:lpstr>
      <vt:lpstr>Sin motivación NADA SIRVE</vt:lpstr>
      <vt:lpstr>Presentación de PowerPoint</vt:lpstr>
      <vt:lpstr>Instituciones y Tipos de Financiamiento</vt:lpstr>
      <vt:lpstr>ECOSISTEMA*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Instituciones y Tipos de Financiamiento</vt:lpstr>
      <vt:lpstr>Aspectos a considerar a la hora buscar financiamiento</vt:lpstr>
      <vt:lpstr>Alternativas</vt:lpstr>
      <vt:lpstr>La “realidad” del financiamiento en Chile</vt:lpstr>
      <vt:lpstr>Algunos Fondos Activos MARZO</vt:lpstr>
      <vt:lpstr>Algunas claves</vt:lpstr>
      <vt:lpstr>2 Preguntas</vt:lpstr>
      <vt:lpstr>¿Qué es un Modelo de Negocio?</vt:lpstr>
      <vt:lpstr>¿Por qué es importante?</vt:lpstr>
      <vt:lpstr>Postulación a Fondos para Emprender</vt:lpstr>
    </vt:vector>
  </TitlesOfParts>
  <Company>KMovil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Extra programático</dc:title>
  <dc:creator>Vicente Fernandez Gamboa</dc:creator>
  <cp:lastModifiedBy>Vicente Alberto Fernandez Gamboa</cp:lastModifiedBy>
  <cp:revision>45</cp:revision>
  <dcterms:created xsi:type="dcterms:W3CDTF">2018-03-25T19:04:07Z</dcterms:created>
  <dcterms:modified xsi:type="dcterms:W3CDTF">2018-04-16T13:54:04Z</dcterms:modified>
</cp:coreProperties>
</file>